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Кулінарна</a:t>
            </a:r>
            <a:r>
              <a:rPr lang="ru-RU" dirty="0" smtClean="0"/>
              <a:t> </a:t>
            </a:r>
            <a:r>
              <a:rPr lang="ru-RU" dirty="0" err="1" smtClean="0"/>
              <a:t>етнологія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8208912" cy="76964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242 Туризм 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Компетенції: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Знання</a:t>
            </a:r>
            <a:r>
              <a:rPr lang="ru-RU" dirty="0" smtClean="0"/>
              <a:t> та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предметної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специфіки</a:t>
            </a:r>
            <a:r>
              <a:rPr lang="ru-RU" dirty="0" smtClean="0"/>
              <a:t>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endParaRPr lang="ru-RU" dirty="0" smtClean="0"/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аналізувати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туризму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у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позитивного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несхожості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культур, </a:t>
            </a:r>
            <a:r>
              <a:rPr lang="ru-RU" dirty="0" err="1" smtClean="0"/>
              <a:t>поваги</a:t>
            </a:r>
            <a:r>
              <a:rPr lang="ru-RU" dirty="0" smtClean="0"/>
              <a:t> до </a:t>
            </a:r>
            <a:r>
              <a:rPr lang="ru-RU" dirty="0" err="1" smtClean="0"/>
              <a:t>різноманітності</a:t>
            </a:r>
            <a:r>
              <a:rPr lang="ru-RU" dirty="0" smtClean="0"/>
              <a:t> та </a:t>
            </a:r>
            <a:r>
              <a:rPr lang="ru-RU" dirty="0" err="1" smtClean="0"/>
              <a:t>мультикультурності</a:t>
            </a:r>
            <a:r>
              <a:rPr lang="ru-RU" dirty="0" smtClean="0"/>
              <a:t>,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розпізнавання</a:t>
            </a:r>
            <a:r>
              <a:rPr lang="ru-RU" dirty="0" smtClean="0"/>
              <a:t> </a:t>
            </a:r>
            <a:r>
              <a:rPr lang="ru-RU" dirty="0" err="1" smtClean="0"/>
              <a:t>міжкультурних</a:t>
            </a:r>
            <a:r>
              <a:rPr lang="ru-RU" dirty="0" smtClean="0"/>
              <a:t> проблем у </a:t>
            </a:r>
            <a:r>
              <a:rPr lang="ru-RU" dirty="0" err="1" smtClean="0"/>
              <a:t>професійній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3969060"/>
          </a:xfrm>
          <a:prstGeom prst="rect">
            <a:avLst/>
          </a:prstGeom>
        </p:spPr>
      </p:pic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0"/>
            <a:ext cx="3851921" cy="3717032"/>
          </a:xfrm>
          <a:prstGeom prst="rect">
            <a:avLst/>
          </a:prstGeom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17032"/>
            <a:ext cx="3995936" cy="3140968"/>
          </a:xfrm>
          <a:prstGeom prst="rect">
            <a:avLst/>
          </a:prstGeom>
        </p:spPr>
      </p:pic>
      <p:pic>
        <p:nvPicPr>
          <p:cNvPr id="3" name="Рисунок 2" descr="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645024"/>
            <a:ext cx="5580113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5148064" cy="6858000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179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0"/>
            <a:ext cx="5220072" cy="6858000"/>
          </a:xfrm>
          <a:prstGeom prst="rect">
            <a:avLst/>
          </a:prstGeom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788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25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92" y="1124744"/>
            <a:ext cx="9073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err="1" smtClean="0"/>
              <a:t>Гаврилко</a:t>
            </a:r>
            <a:r>
              <a:rPr lang="ru-RU" dirty="0" smtClean="0"/>
              <a:t> П. П. </a:t>
            </a:r>
            <a:r>
              <a:rPr lang="ru-RU" dirty="0" err="1" smtClean="0"/>
              <a:t>Збірник</a:t>
            </a:r>
            <a:r>
              <a:rPr lang="ru-RU" dirty="0" smtClean="0"/>
              <a:t> рецептур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/ П. П. </a:t>
            </a:r>
            <a:r>
              <a:rPr lang="ru-RU" dirty="0" err="1" smtClean="0"/>
              <a:t>Гаврилко</a:t>
            </a:r>
            <a:r>
              <a:rPr lang="ru-RU" dirty="0" smtClean="0"/>
              <a:t>. – К.: “Центр </a:t>
            </a:r>
            <a:r>
              <a:rPr lang="ru-RU" dirty="0" err="1" smtClean="0"/>
              <a:t>учбової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”, 2016. – 620 с.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Готельно-ресторанна</a:t>
            </a:r>
            <a:r>
              <a:rPr lang="ru-RU" dirty="0" smtClean="0"/>
              <a:t> справа. </a:t>
            </a:r>
            <a:r>
              <a:rPr lang="ru-RU" dirty="0" err="1" smtClean="0"/>
              <a:t>Навчально-методичне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. Книга 1. / Б. М. </a:t>
            </a:r>
            <a:r>
              <a:rPr lang="ru-RU" dirty="0" err="1" smtClean="0"/>
              <a:t>Андрушків</a:t>
            </a:r>
            <a:r>
              <a:rPr lang="ru-RU" dirty="0" smtClean="0"/>
              <a:t>, Л. Я. </a:t>
            </a:r>
            <a:r>
              <a:rPr lang="ru-RU" dirty="0" err="1" smtClean="0"/>
              <a:t>Малюта</a:t>
            </a:r>
            <a:r>
              <a:rPr lang="ru-RU" dirty="0" smtClean="0"/>
              <a:t>, Г. Й. </a:t>
            </a:r>
            <a:r>
              <a:rPr lang="ru-RU" dirty="0" err="1" smtClean="0"/>
              <a:t>Островська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– </a:t>
            </a:r>
            <a:r>
              <a:rPr lang="ru-RU" dirty="0" err="1" smtClean="0"/>
              <a:t>Тернопіль</a:t>
            </a:r>
            <a:r>
              <a:rPr lang="ru-RU" dirty="0" smtClean="0"/>
              <a:t>: ФОП </a:t>
            </a:r>
            <a:r>
              <a:rPr lang="ru-RU" dirty="0" err="1" smtClean="0"/>
              <a:t>Паляниця</a:t>
            </a:r>
            <a:r>
              <a:rPr lang="ru-RU" dirty="0" smtClean="0"/>
              <a:t> В. А., 2018. – 268 с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Карсекіна</a:t>
            </a:r>
            <a:r>
              <a:rPr lang="ru-RU" dirty="0" smtClean="0"/>
              <a:t> В.В., Скрипка Л.М. Страви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</a:t>
            </a:r>
            <a:r>
              <a:rPr lang="ru-RU" dirty="0" err="1" smtClean="0"/>
              <a:t>Київ</a:t>
            </a:r>
            <a:r>
              <a:rPr lang="ru-RU" dirty="0" smtClean="0"/>
              <a:t>: </a:t>
            </a:r>
            <a:r>
              <a:rPr lang="ru-RU" dirty="0" err="1" smtClean="0"/>
              <a:t>Вища</a:t>
            </a:r>
            <a:r>
              <a:rPr lang="ru-RU" dirty="0" smtClean="0"/>
              <a:t> школа, 2003.184 с.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Кіросір</a:t>
            </a:r>
            <a:r>
              <a:rPr lang="ru-RU" dirty="0" smtClean="0"/>
              <a:t> Л.М., Титаренко В.П.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українські</a:t>
            </a:r>
            <a:r>
              <a:rPr lang="ru-RU" dirty="0" smtClean="0"/>
              <a:t> страви. Полтава: ПДПУ, 1999. 120 с. 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Волощук</a:t>
            </a:r>
            <a:r>
              <a:rPr lang="ru-RU" dirty="0" smtClean="0"/>
              <a:t> Р.А., Нечипоренко А.В.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Київ</a:t>
            </a:r>
            <a:r>
              <a:rPr lang="ru-RU" dirty="0" smtClean="0"/>
              <a:t>: Реклама, 1991. 230 с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2. Головко Л.І.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«Кухня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». </a:t>
            </a:r>
            <a:r>
              <a:rPr lang="ru-RU" dirty="0" err="1" smtClean="0"/>
              <a:t>Бердянськ</a:t>
            </a:r>
            <a:r>
              <a:rPr lang="ru-RU" dirty="0" smtClean="0"/>
              <a:t>, 2011. 302 с.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3. </a:t>
            </a:r>
            <a:r>
              <a:rPr lang="ru-RU" dirty="0" err="1" smtClean="0"/>
              <a:t>Островська</a:t>
            </a:r>
            <a:r>
              <a:rPr lang="ru-RU" dirty="0" smtClean="0"/>
              <a:t> Г. Й.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готельно-ресторанної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: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Тернопіль</a:t>
            </a:r>
            <a:r>
              <a:rPr lang="ru-RU" dirty="0" smtClean="0"/>
              <a:t>: </a:t>
            </a:r>
            <a:r>
              <a:rPr lang="ru-RU" dirty="0" err="1" smtClean="0"/>
              <a:t>Підручники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посібники</a:t>
            </a:r>
            <a:r>
              <a:rPr lang="ru-RU" dirty="0" smtClean="0"/>
              <a:t>, 2018. 268 с.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4. </a:t>
            </a:r>
            <a:r>
              <a:rPr lang="ru-RU" dirty="0" err="1" smtClean="0"/>
              <a:t>Островська</a:t>
            </a:r>
            <a:r>
              <a:rPr lang="ru-RU" dirty="0" smtClean="0"/>
              <a:t> Г. Й. Курс </a:t>
            </a:r>
            <a:r>
              <a:rPr lang="ru-RU" dirty="0" err="1" smtClean="0"/>
              <a:t>лекцій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». </a:t>
            </a:r>
            <a:r>
              <a:rPr lang="ru-RU" dirty="0" err="1" smtClean="0"/>
              <a:t>Тернопіль</a:t>
            </a:r>
            <a:r>
              <a:rPr lang="ru-RU" dirty="0" smtClean="0"/>
              <a:t>: ТНТУ, 2018. 162 с.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5. </a:t>
            </a:r>
            <a:r>
              <a:rPr lang="ru-RU" dirty="0" err="1" smtClean="0"/>
              <a:t>Островська</a:t>
            </a:r>
            <a:r>
              <a:rPr lang="ru-RU" dirty="0" smtClean="0"/>
              <a:t> Г. Й. </a:t>
            </a:r>
            <a:r>
              <a:rPr lang="ru-RU" dirty="0" err="1" smtClean="0"/>
              <a:t>Методичні</a:t>
            </a:r>
            <a:r>
              <a:rPr lang="ru-RU" dirty="0" smtClean="0"/>
              <a:t> </a:t>
            </a:r>
            <a:r>
              <a:rPr lang="ru-RU" dirty="0" err="1" smtClean="0"/>
              <a:t>вказівки</a:t>
            </a:r>
            <a:r>
              <a:rPr lang="ru-RU" dirty="0" smtClean="0"/>
              <a:t> до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занять,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дисципліни</a:t>
            </a:r>
            <a:r>
              <a:rPr lang="ru-RU" dirty="0" smtClean="0"/>
              <a:t> «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». </a:t>
            </a:r>
            <a:r>
              <a:rPr lang="ru-RU" dirty="0" err="1" smtClean="0"/>
              <a:t>Тернопіль</a:t>
            </a:r>
            <a:r>
              <a:rPr lang="ru-RU" dirty="0" smtClean="0"/>
              <a:t>: ТНТУ, 2018. 67 с.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6. </a:t>
            </a:r>
            <a:r>
              <a:rPr lang="ru-RU" dirty="0" err="1" smtClean="0"/>
              <a:t>Ощипок</a:t>
            </a:r>
            <a:r>
              <a:rPr lang="ru-RU" dirty="0" smtClean="0"/>
              <a:t> І.М </a:t>
            </a:r>
            <a:r>
              <a:rPr lang="ru-RU" dirty="0" err="1" smtClean="0"/>
              <a:t>Пономарьов</a:t>
            </a:r>
            <a:r>
              <a:rPr lang="ru-RU" dirty="0" smtClean="0"/>
              <a:t>.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: </a:t>
            </a:r>
            <a:r>
              <a:rPr lang="ru-RU" dirty="0" err="1" smtClean="0"/>
              <a:t>навч</a:t>
            </a:r>
            <a:r>
              <a:rPr lang="ru-RU" dirty="0" smtClean="0"/>
              <a:t>. </a:t>
            </a:r>
            <a:r>
              <a:rPr lang="ru-RU" dirty="0" err="1" smtClean="0"/>
              <a:t>посібн</a:t>
            </a:r>
            <a:r>
              <a:rPr lang="ru-RU" dirty="0" smtClean="0"/>
              <a:t>. </a:t>
            </a:r>
            <a:r>
              <a:rPr lang="ru-RU" dirty="0" err="1" smtClean="0"/>
              <a:t>Львів</a:t>
            </a:r>
            <a:r>
              <a:rPr lang="ru-RU" dirty="0" smtClean="0"/>
              <a:t>: </a:t>
            </a:r>
            <a:r>
              <a:rPr lang="ru-RU" dirty="0" err="1" smtClean="0"/>
              <a:t>Видавництво</a:t>
            </a:r>
            <a:r>
              <a:rPr lang="ru-RU" dirty="0" smtClean="0"/>
              <a:t> «</a:t>
            </a:r>
            <a:r>
              <a:rPr lang="ru-RU" dirty="0" err="1" smtClean="0"/>
              <a:t>Магнолія</a:t>
            </a:r>
            <a:r>
              <a:rPr lang="ru-RU" dirty="0" smtClean="0"/>
              <a:t>», 2006. 248 с.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7. </a:t>
            </a:r>
            <a:r>
              <a:rPr lang="ru-RU" dirty="0" err="1" smtClean="0"/>
              <a:t>Ростовський</a:t>
            </a:r>
            <a:r>
              <a:rPr lang="ru-RU" dirty="0" smtClean="0"/>
              <a:t> В.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: </a:t>
            </a:r>
            <a:r>
              <a:rPr lang="ru-RU" dirty="0" err="1" smtClean="0"/>
              <a:t>підруч</a:t>
            </a:r>
            <a:r>
              <a:rPr lang="ru-RU" dirty="0" smtClean="0"/>
              <a:t>. </a:t>
            </a:r>
            <a:r>
              <a:rPr lang="ru-RU" dirty="0" err="1" smtClean="0"/>
              <a:t>Київ</a:t>
            </a:r>
            <a:r>
              <a:rPr lang="ru-RU" dirty="0" smtClean="0"/>
              <a:t>: Кондор, 2016. 502 с.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8. </a:t>
            </a:r>
            <a:r>
              <a:rPr lang="ru-RU" dirty="0" err="1" smtClean="0"/>
              <a:t>Челембієнко</a:t>
            </a:r>
            <a:r>
              <a:rPr lang="ru-RU" dirty="0" smtClean="0"/>
              <a:t> В.А., </a:t>
            </a:r>
            <a:r>
              <a:rPr lang="ru-RU" dirty="0" err="1" smtClean="0"/>
              <a:t>Зигуля</a:t>
            </a:r>
            <a:r>
              <a:rPr lang="ru-RU" dirty="0" smtClean="0"/>
              <a:t> С.В. Кухня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Харків</a:t>
            </a:r>
            <a:r>
              <a:rPr lang="ru-RU" dirty="0" smtClean="0"/>
              <a:t>: Прапор, 1993. 128 с.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Кулінарна етнологія </vt:lpstr>
      <vt:lpstr>Компетенції: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Кулінарна етнологія </dc:title>
  <dc:creator>Юдін Ілля Дмитрович</dc:creator>
  <cp:lastModifiedBy>iyudin</cp:lastModifiedBy>
  <cp:revision>5</cp:revision>
  <dcterms:created xsi:type="dcterms:W3CDTF">2021-01-29T14:39:01Z</dcterms:created>
  <dcterms:modified xsi:type="dcterms:W3CDTF">2021-01-31T13:41:01Z</dcterms:modified>
</cp:coreProperties>
</file>